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sldIdLst>
    <p:sldId id="256" r:id="rId5"/>
    <p:sldId id="259" r:id="rId6"/>
    <p:sldId id="257" r:id="rId7"/>
    <p:sldId id="261" r:id="rId8"/>
    <p:sldId id="258" r:id="rId9"/>
    <p:sldId id="262" r:id="rId10"/>
    <p:sldId id="260" r:id="rId1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1812" y="3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FACF9-B53A-427A-BA21-8D5EFA936257}" type="datetimeFigureOut">
              <a:rPr lang="en-US" smtClean="0"/>
              <a:t>3/26/2022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B1C9C-347B-446B-9081-4D7D0C5F47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4664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FACF9-B53A-427A-BA21-8D5EFA936257}" type="datetimeFigureOut">
              <a:rPr lang="en-US" smtClean="0"/>
              <a:t>3/26/2022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B1C9C-347B-446B-9081-4D7D0C5F47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1774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FACF9-B53A-427A-BA21-8D5EFA936257}" type="datetimeFigureOut">
              <a:rPr lang="en-US" smtClean="0"/>
              <a:t>3/26/2022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B1C9C-347B-446B-9081-4D7D0C5F47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6120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FACF9-B53A-427A-BA21-8D5EFA936257}" type="datetimeFigureOut">
              <a:rPr lang="en-US" smtClean="0"/>
              <a:t>3/26/2022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B1C9C-347B-446B-9081-4D7D0C5F47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7727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FACF9-B53A-427A-BA21-8D5EFA936257}" type="datetimeFigureOut">
              <a:rPr lang="en-US" smtClean="0"/>
              <a:t>3/26/2022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B1C9C-347B-446B-9081-4D7D0C5F47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6741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FACF9-B53A-427A-BA21-8D5EFA936257}" type="datetimeFigureOut">
              <a:rPr lang="en-US" smtClean="0"/>
              <a:t>3/26/2022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B1C9C-347B-446B-9081-4D7D0C5F47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8242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FACF9-B53A-427A-BA21-8D5EFA936257}" type="datetimeFigureOut">
              <a:rPr lang="en-US" smtClean="0"/>
              <a:t>3/26/2022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B1C9C-347B-446B-9081-4D7D0C5F47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4161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FACF9-B53A-427A-BA21-8D5EFA936257}" type="datetimeFigureOut">
              <a:rPr lang="en-US" smtClean="0"/>
              <a:t>3/26/2022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B1C9C-347B-446B-9081-4D7D0C5F47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4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FACF9-B53A-427A-BA21-8D5EFA936257}" type="datetimeFigureOut">
              <a:rPr lang="en-US" smtClean="0"/>
              <a:t>3/26/2022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B1C9C-347B-446B-9081-4D7D0C5F47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8184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FACF9-B53A-427A-BA21-8D5EFA936257}" type="datetimeFigureOut">
              <a:rPr lang="en-US" smtClean="0"/>
              <a:t>3/26/2022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B1C9C-347B-446B-9081-4D7D0C5F47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413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FACF9-B53A-427A-BA21-8D5EFA936257}" type="datetimeFigureOut">
              <a:rPr lang="en-US" smtClean="0"/>
              <a:t>3/26/2022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B1C9C-347B-446B-9081-4D7D0C5F47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3869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1FACF9-B53A-427A-BA21-8D5EFA936257}" type="datetimeFigureOut">
              <a:rPr lang="en-US" smtClean="0"/>
              <a:t>3/26/2022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1B1C9C-347B-446B-9081-4D7D0C5F47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866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jpeg"/><Relationship Id="rId5" Type="http://schemas.openxmlformats.org/officeDocument/2006/relationships/hyperlink" Target="http://www.troiaecology.org/" TargetMode="External"/><Relationship Id="rId4" Type="http://schemas.openxmlformats.org/officeDocument/2006/relationships/hyperlink" Target="mailto:matthew.troia@utsa.edu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0" y="0"/>
            <a:ext cx="898220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/>
              <a:t>R Applications in Ecology and </a:t>
            </a:r>
            <a:r>
              <a:rPr lang="en-US" sz="4000" b="1" dirty="0" err="1" smtClean="0"/>
              <a:t>Env</a:t>
            </a:r>
            <a:r>
              <a:rPr lang="en-US" sz="4000" b="1" dirty="0" smtClean="0"/>
              <a:t> Science</a:t>
            </a:r>
            <a:endParaRPr lang="en-US" sz="40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1691" y="734672"/>
            <a:ext cx="2807984" cy="291340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716" y="2883862"/>
            <a:ext cx="5227093" cy="3926513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0" y="821349"/>
            <a:ext cx="3308919" cy="20928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 smtClean="0"/>
              <a:t>Matt Troia</a:t>
            </a:r>
          </a:p>
          <a:p>
            <a:r>
              <a:rPr lang="en-US" sz="2000" dirty="0" smtClean="0"/>
              <a:t>Assistant Professor</a:t>
            </a:r>
          </a:p>
          <a:p>
            <a:r>
              <a:rPr lang="en-US" sz="2000" dirty="0" err="1" smtClean="0"/>
              <a:t>Dept</a:t>
            </a:r>
            <a:r>
              <a:rPr lang="en-US" sz="2000" dirty="0" smtClean="0"/>
              <a:t> Integrative Biology</a:t>
            </a:r>
          </a:p>
          <a:p>
            <a:r>
              <a:rPr lang="en-US" sz="2000" dirty="0" smtClean="0"/>
              <a:t>Fish ecology and </a:t>
            </a:r>
            <a:r>
              <a:rPr lang="en-US" sz="2000" dirty="0" smtClean="0"/>
              <a:t>conservation</a:t>
            </a:r>
          </a:p>
          <a:p>
            <a:r>
              <a:rPr lang="en-US" sz="2000" dirty="0" smtClean="0">
                <a:hlinkClick r:id="rId4"/>
              </a:rPr>
              <a:t>matthew.troia@utsa.edu</a:t>
            </a:r>
            <a:endParaRPr lang="en-US" sz="2000" dirty="0" smtClean="0"/>
          </a:p>
          <a:p>
            <a:r>
              <a:rPr lang="en-US" sz="2000" dirty="0" smtClean="0">
                <a:hlinkClick r:id="rId5"/>
              </a:rPr>
              <a:t>www.troiaecology.org</a:t>
            </a:r>
            <a:endParaRPr lang="en-US" sz="2000" dirty="0"/>
          </a:p>
        </p:txBody>
      </p:sp>
      <p:pic>
        <p:nvPicPr>
          <p:cNvPr id="1026" name="Picture 2" descr="FIG03_v01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0355" y="3781424"/>
            <a:ext cx="3593645" cy="3076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54589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904" y="1276709"/>
            <a:ext cx="3962759" cy="396275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13091" t="1503" r="16074" b="3015"/>
          <a:stretch/>
        </p:blipFill>
        <p:spPr>
          <a:xfrm>
            <a:off x="4666890" y="1276710"/>
            <a:ext cx="3916394" cy="396348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385459" y="5917721"/>
            <a:ext cx="22781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/>
              <a:t>Humanity</a:t>
            </a:r>
            <a:endParaRPr lang="en-US" sz="4000" b="1" dirty="0"/>
          </a:p>
        </p:txBody>
      </p:sp>
      <p:sp>
        <p:nvSpPr>
          <p:cNvPr id="11" name="Up-Down Arrow 10"/>
          <p:cNvSpPr/>
          <p:nvPr/>
        </p:nvSpPr>
        <p:spPr>
          <a:xfrm>
            <a:off x="4308893" y="5357004"/>
            <a:ext cx="431320" cy="724619"/>
          </a:xfrm>
          <a:prstGeom prst="up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0" y="0"/>
            <a:ext cx="898220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/>
              <a:t>R Applications in Ecology and </a:t>
            </a:r>
            <a:r>
              <a:rPr lang="en-US" sz="4000" b="1" dirty="0" err="1" smtClean="0"/>
              <a:t>Env</a:t>
            </a:r>
            <a:r>
              <a:rPr lang="en-US" sz="4000" b="1" dirty="0" smtClean="0"/>
              <a:t> Science</a:t>
            </a:r>
            <a:endParaRPr lang="en-US" sz="40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8138931" y="1276709"/>
            <a:ext cx="44435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SERC</a:t>
            </a: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921197" y="1276709"/>
            <a:ext cx="49564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iStock</a:t>
            </a: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34197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0" y="0"/>
            <a:ext cx="572688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/>
              <a:t>The site-by-species matrix</a:t>
            </a:r>
            <a:endParaRPr lang="en-US" sz="4000" b="1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904" y="1276709"/>
            <a:ext cx="3962759" cy="396275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921197" y="1276709"/>
            <a:ext cx="49564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iStock</a:t>
            </a: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8699" y="1652947"/>
            <a:ext cx="3962239" cy="3210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1203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0" y="0"/>
            <a:ext cx="40822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/>
              <a:t>Doubs fish species</a:t>
            </a:r>
            <a:endParaRPr lang="en-US" sz="40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6786" y="707885"/>
            <a:ext cx="3510643" cy="230142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306786" y="2763085"/>
            <a:ext cx="102303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Hatch Magazine</a:t>
            </a:r>
            <a:endParaRPr lang="en-US" sz="1000" dirty="0"/>
          </a:p>
        </p:txBody>
      </p:sp>
      <p:pic>
        <p:nvPicPr>
          <p:cNvPr id="1026" name="Picture 2" descr="European eel (Anguilla anguilla) - Species Profil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6786" y="3090810"/>
            <a:ext cx="3510643" cy="1958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8352237" y="4802870"/>
            <a:ext cx="46519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USGS</a:t>
            </a:r>
            <a:endParaRPr lang="en-US" sz="1000" dirty="0"/>
          </a:p>
        </p:txBody>
      </p:sp>
      <p:pic>
        <p:nvPicPr>
          <p:cNvPr id="2050" name="Picture 2" descr="Doubs (rivière) - Vikidia, l'encyclopédie des 8-13 ans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30" t="1334" r="948" b="500"/>
          <a:stretch/>
        </p:blipFill>
        <p:spPr bwMode="auto">
          <a:xfrm>
            <a:off x="152399" y="707885"/>
            <a:ext cx="5019676" cy="4977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4621924" y="707884"/>
            <a:ext cx="55015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vikedia</a:t>
            </a: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7311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0" y="0"/>
            <a:ext cx="850219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The site-by-species </a:t>
            </a:r>
            <a:r>
              <a:rPr lang="en-US" sz="4000" b="1" dirty="0" smtClean="0"/>
              <a:t>matrix </a:t>
            </a:r>
            <a:r>
              <a:rPr lang="en-US" sz="4000" b="1" dirty="0" smtClean="0">
                <a:sym typeface="Wingdings" panose="05000000000000000000" pitchFamily="2" charset="2"/>
              </a:rPr>
              <a:t> Advanced</a:t>
            </a:r>
            <a:endParaRPr lang="en-US" sz="40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860" y="1729147"/>
            <a:ext cx="3962239" cy="321028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3924" y="1729146"/>
            <a:ext cx="3962239" cy="3210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4264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0" y="0"/>
            <a:ext cx="379033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err="1" smtClean="0"/>
              <a:t>Bioclim</a:t>
            </a:r>
            <a:r>
              <a:rPr lang="en-US" sz="4000" b="1" dirty="0" smtClean="0"/>
              <a:t> variables</a:t>
            </a:r>
            <a:endParaRPr lang="en-US" sz="4000" b="1" dirty="0"/>
          </a:p>
        </p:txBody>
      </p:sp>
      <p:sp>
        <p:nvSpPr>
          <p:cNvPr id="2" name="Rectangle 1"/>
          <p:cNvSpPr/>
          <p:nvPr/>
        </p:nvSpPr>
        <p:spPr>
          <a:xfrm>
            <a:off x="252482" y="733384"/>
            <a:ext cx="7786047" cy="59400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BIO1</a:t>
            </a:r>
            <a:r>
              <a:rPr lang="en-US" sz="2000" dirty="0">
                <a:solidFill>
                  <a:srgbClr val="FF0000"/>
                </a:solidFill>
              </a:rPr>
              <a:t> = Annual Mean Temperature</a:t>
            </a:r>
          </a:p>
          <a:p>
            <a:r>
              <a:rPr lang="en-US" sz="2000" b="1" dirty="0" smtClean="0"/>
              <a:t>BIO2</a:t>
            </a:r>
            <a:r>
              <a:rPr lang="en-US" sz="2000" dirty="0" smtClean="0"/>
              <a:t> </a:t>
            </a:r>
            <a:r>
              <a:rPr lang="en-US" sz="2000" dirty="0"/>
              <a:t>= Mean Diurnal Range (Mean of monthly (max temp - min temp))</a:t>
            </a:r>
          </a:p>
          <a:p>
            <a:r>
              <a:rPr lang="en-US" sz="2000" b="1" dirty="0" smtClean="0"/>
              <a:t>BIO3</a:t>
            </a:r>
            <a:r>
              <a:rPr lang="en-US" sz="2000" dirty="0" smtClean="0"/>
              <a:t> </a:t>
            </a:r>
            <a:r>
              <a:rPr lang="en-US" sz="2000" dirty="0"/>
              <a:t>= </a:t>
            </a:r>
            <a:r>
              <a:rPr lang="en-US" sz="2000" dirty="0" err="1"/>
              <a:t>Isothermality</a:t>
            </a:r>
            <a:r>
              <a:rPr lang="en-US" sz="2000" dirty="0"/>
              <a:t> (BIO2/BIO7) (×100)</a:t>
            </a:r>
          </a:p>
          <a:p>
            <a:r>
              <a:rPr lang="en-US" sz="2000" b="1" dirty="0" smtClean="0"/>
              <a:t>BIO4</a:t>
            </a:r>
            <a:r>
              <a:rPr lang="en-US" sz="2000" dirty="0" smtClean="0"/>
              <a:t> </a:t>
            </a:r>
            <a:r>
              <a:rPr lang="en-US" sz="2000" dirty="0"/>
              <a:t>= Temperature Seasonality (standard deviation ×100)</a:t>
            </a:r>
          </a:p>
          <a:p>
            <a:r>
              <a:rPr lang="en-US" sz="2000" b="1" dirty="0" smtClean="0"/>
              <a:t>BIO5</a:t>
            </a:r>
            <a:r>
              <a:rPr lang="en-US" sz="2000" dirty="0" smtClean="0"/>
              <a:t> </a:t>
            </a:r>
            <a:r>
              <a:rPr lang="en-US" sz="2000" dirty="0"/>
              <a:t>= Max Temperature of Warmest Month</a:t>
            </a:r>
          </a:p>
          <a:p>
            <a:r>
              <a:rPr lang="en-US" sz="2000" b="1" dirty="0" smtClean="0"/>
              <a:t>BIO6</a:t>
            </a:r>
            <a:r>
              <a:rPr lang="en-US" sz="2000" dirty="0" smtClean="0"/>
              <a:t> </a:t>
            </a:r>
            <a:r>
              <a:rPr lang="en-US" sz="2000" dirty="0"/>
              <a:t>= Min Temperature of Coldest Month</a:t>
            </a:r>
          </a:p>
          <a:p>
            <a:r>
              <a:rPr lang="en-US" sz="2000" b="1" dirty="0" smtClean="0"/>
              <a:t>BIO7</a:t>
            </a:r>
            <a:r>
              <a:rPr lang="en-US" sz="2000" dirty="0" smtClean="0"/>
              <a:t> </a:t>
            </a:r>
            <a:r>
              <a:rPr lang="en-US" sz="2000" dirty="0"/>
              <a:t>= Temperature Annual Range (BIO5-BIO6)</a:t>
            </a:r>
          </a:p>
          <a:p>
            <a:r>
              <a:rPr lang="en-US" sz="2000" b="1" dirty="0" smtClean="0"/>
              <a:t>BIO8</a:t>
            </a:r>
            <a:r>
              <a:rPr lang="en-US" sz="2000" dirty="0" smtClean="0"/>
              <a:t> </a:t>
            </a:r>
            <a:r>
              <a:rPr lang="en-US" sz="2000" dirty="0"/>
              <a:t>= Mean Temperature of Wettest Quarter</a:t>
            </a:r>
          </a:p>
          <a:p>
            <a:r>
              <a:rPr lang="en-US" sz="2000" b="1" dirty="0" smtClean="0"/>
              <a:t>BIO9</a:t>
            </a:r>
            <a:r>
              <a:rPr lang="en-US" sz="2000" dirty="0" smtClean="0"/>
              <a:t> </a:t>
            </a:r>
            <a:r>
              <a:rPr lang="en-US" sz="2000" dirty="0"/>
              <a:t>= Mean Temperature of Driest Quarter</a:t>
            </a:r>
          </a:p>
          <a:p>
            <a:r>
              <a:rPr lang="en-US" sz="2000" b="1" dirty="0" smtClean="0"/>
              <a:t>BIO10</a:t>
            </a:r>
            <a:r>
              <a:rPr lang="en-US" sz="2000" dirty="0" smtClean="0"/>
              <a:t> </a:t>
            </a:r>
            <a:r>
              <a:rPr lang="en-US" sz="2000" dirty="0"/>
              <a:t>= Mean Temperature of Warmest Quarter</a:t>
            </a:r>
          </a:p>
          <a:p>
            <a:r>
              <a:rPr lang="en-US" sz="2000" b="1" dirty="0" smtClean="0"/>
              <a:t>BIO11</a:t>
            </a:r>
            <a:r>
              <a:rPr lang="en-US" sz="2000" dirty="0" smtClean="0"/>
              <a:t> </a:t>
            </a:r>
            <a:r>
              <a:rPr lang="en-US" sz="2000" dirty="0"/>
              <a:t>= Mean Temperature of Coldest Quarter</a:t>
            </a:r>
          </a:p>
          <a:p>
            <a:r>
              <a:rPr lang="en-US" sz="2000" b="1" dirty="0" smtClean="0">
                <a:solidFill>
                  <a:srgbClr val="00B050"/>
                </a:solidFill>
              </a:rPr>
              <a:t>BIO12</a:t>
            </a:r>
            <a:r>
              <a:rPr lang="en-US" sz="2000" dirty="0" smtClean="0">
                <a:solidFill>
                  <a:srgbClr val="00B050"/>
                </a:solidFill>
              </a:rPr>
              <a:t> </a:t>
            </a:r>
            <a:r>
              <a:rPr lang="en-US" sz="2000" dirty="0">
                <a:solidFill>
                  <a:srgbClr val="00B050"/>
                </a:solidFill>
              </a:rPr>
              <a:t>= Annual Precipitation</a:t>
            </a:r>
          </a:p>
          <a:p>
            <a:r>
              <a:rPr lang="en-US" sz="2000" b="1" dirty="0" smtClean="0"/>
              <a:t>BIO13</a:t>
            </a:r>
            <a:r>
              <a:rPr lang="en-US" sz="2000" dirty="0" smtClean="0"/>
              <a:t> </a:t>
            </a:r>
            <a:r>
              <a:rPr lang="en-US" sz="2000" dirty="0"/>
              <a:t>= Precipitation of Wettest Month</a:t>
            </a:r>
          </a:p>
          <a:p>
            <a:r>
              <a:rPr lang="en-US" sz="2000" b="1" dirty="0" smtClean="0"/>
              <a:t>BIO14</a:t>
            </a:r>
            <a:r>
              <a:rPr lang="en-US" sz="2000" dirty="0" smtClean="0"/>
              <a:t> </a:t>
            </a:r>
            <a:r>
              <a:rPr lang="en-US" sz="2000" dirty="0"/>
              <a:t>= Precipitation of Driest Month</a:t>
            </a:r>
          </a:p>
          <a:p>
            <a:r>
              <a:rPr lang="en-US" sz="2000" b="1" dirty="0" smtClean="0"/>
              <a:t>BIO15</a:t>
            </a:r>
            <a:r>
              <a:rPr lang="en-US" sz="2000" dirty="0" smtClean="0"/>
              <a:t> </a:t>
            </a:r>
            <a:r>
              <a:rPr lang="en-US" sz="2000" dirty="0"/>
              <a:t>= Precipitation Seasonality (Coefficient of Variation)</a:t>
            </a:r>
          </a:p>
          <a:p>
            <a:r>
              <a:rPr lang="en-US" sz="2000" b="1" dirty="0" smtClean="0"/>
              <a:t>BIO16</a:t>
            </a:r>
            <a:r>
              <a:rPr lang="en-US" sz="2000" dirty="0" smtClean="0"/>
              <a:t> </a:t>
            </a:r>
            <a:r>
              <a:rPr lang="en-US" sz="2000" dirty="0"/>
              <a:t>= Precipitation of Wettest Quarter</a:t>
            </a:r>
          </a:p>
          <a:p>
            <a:r>
              <a:rPr lang="en-US" sz="2000" b="1" dirty="0" smtClean="0"/>
              <a:t>BIO17</a:t>
            </a:r>
            <a:r>
              <a:rPr lang="en-US" sz="2000" dirty="0" smtClean="0"/>
              <a:t> </a:t>
            </a:r>
            <a:r>
              <a:rPr lang="en-US" sz="2000" dirty="0"/>
              <a:t>= Precipitation of Driest Quarter</a:t>
            </a:r>
          </a:p>
          <a:p>
            <a:r>
              <a:rPr lang="en-US" sz="2000" b="1" dirty="0" smtClean="0"/>
              <a:t>BIO18</a:t>
            </a:r>
            <a:r>
              <a:rPr lang="en-US" sz="2000" dirty="0" smtClean="0"/>
              <a:t> </a:t>
            </a:r>
            <a:r>
              <a:rPr lang="en-US" sz="2000" dirty="0"/>
              <a:t>= Precipitation of Warmest Quarter</a:t>
            </a:r>
          </a:p>
          <a:p>
            <a:r>
              <a:rPr lang="en-US" sz="2000" b="1" dirty="0" smtClean="0"/>
              <a:t>BIO19</a:t>
            </a:r>
            <a:r>
              <a:rPr lang="en-US" sz="2000" dirty="0" smtClean="0"/>
              <a:t> </a:t>
            </a:r>
            <a:r>
              <a:rPr lang="en-US" sz="2000" dirty="0"/>
              <a:t>= Precipitation of Coldest Quarter</a:t>
            </a:r>
          </a:p>
        </p:txBody>
      </p:sp>
    </p:spTree>
    <p:extLst>
      <p:ext uri="{BB962C8B-B14F-4D97-AF65-F5344CB8AC3E}">
        <p14:creationId xmlns:p14="http://schemas.microsoft.com/office/powerpoint/2010/main" val="24503945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0" y="0"/>
            <a:ext cx="390889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/>
              <a:t>More R resources</a:t>
            </a:r>
            <a:endParaRPr lang="en-US" sz="40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111" y="1023472"/>
            <a:ext cx="3159124" cy="477697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8188" y="1020095"/>
            <a:ext cx="3168900" cy="478020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797386" y="1019101"/>
            <a:ext cx="1817613" cy="4093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Libraries</a:t>
            </a:r>
          </a:p>
          <a:p>
            <a:r>
              <a:rPr lang="en-US" sz="2800" b="1" dirty="0" smtClean="0">
                <a:solidFill>
                  <a:srgbClr val="FF0000"/>
                </a:solidFill>
              </a:rPr>
              <a:t>vegan</a:t>
            </a:r>
          </a:p>
          <a:p>
            <a:r>
              <a:rPr lang="en-US" sz="2800" b="1" dirty="0" smtClean="0">
                <a:solidFill>
                  <a:srgbClr val="FF0000"/>
                </a:solidFill>
              </a:rPr>
              <a:t>ape</a:t>
            </a:r>
          </a:p>
          <a:p>
            <a:r>
              <a:rPr lang="en-US" sz="2800" b="1" dirty="0" err="1" smtClean="0">
                <a:solidFill>
                  <a:srgbClr val="0070C0"/>
                </a:solidFill>
              </a:rPr>
              <a:t>nhdR</a:t>
            </a:r>
            <a:endParaRPr lang="en-US" sz="2800" b="1" dirty="0" smtClean="0">
              <a:solidFill>
                <a:srgbClr val="0070C0"/>
              </a:solidFill>
            </a:endParaRPr>
          </a:p>
          <a:p>
            <a:r>
              <a:rPr lang="en-US" sz="2800" b="1" dirty="0" err="1" smtClean="0">
                <a:solidFill>
                  <a:srgbClr val="0070C0"/>
                </a:solidFill>
              </a:rPr>
              <a:t>waterData</a:t>
            </a:r>
            <a:endParaRPr lang="en-US" sz="2800" b="1" dirty="0" smtClean="0">
              <a:solidFill>
                <a:srgbClr val="0070C0"/>
              </a:solidFill>
            </a:endParaRPr>
          </a:p>
          <a:p>
            <a:r>
              <a:rPr lang="en-US" sz="2800" b="1" dirty="0" err="1" smtClean="0">
                <a:solidFill>
                  <a:schemeClr val="accent4">
                    <a:lumMod val="75000"/>
                  </a:schemeClr>
                </a:solidFill>
              </a:rPr>
              <a:t>rgbif</a:t>
            </a:r>
            <a:endParaRPr lang="en-US" sz="2800" b="1" dirty="0" smtClean="0">
              <a:solidFill>
                <a:schemeClr val="accent4">
                  <a:lumMod val="75000"/>
                </a:schemeClr>
              </a:solidFill>
            </a:endParaRPr>
          </a:p>
          <a:p>
            <a:r>
              <a:rPr lang="en-US" sz="2800" b="1" dirty="0" smtClean="0">
                <a:solidFill>
                  <a:schemeClr val="accent4">
                    <a:lumMod val="75000"/>
                  </a:schemeClr>
                </a:solidFill>
              </a:rPr>
              <a:t>raster</a:t>
            </a:r>
          </a:p>
          <a:p>
            <a:r>
              <a:rPr lang="en-US" sz="2800" b="1" dirty="0" smtClean="0">
                <a:solidFill>
                  <a:srgbClr val="7030A0"/>
                </a:solidFill>
              </a:rPr>
              <a:t>ggplot2</a:t>
            </a:r>
          </a:p>
          <a:p>
            <a:r>
              <a:rPr lang="en-US" sz="2800" b="1" dirty="0" err="1" smtClean="0">
                <a:solidFill>
                  <a:srgbClr val="7030A0"/>
                </a:solidFill>
              </a:rPr>
              <a:t>lubridate</a:t>
            </a:r>
            <a:endParaRPr lang="en-US" sz="2800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48507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816366C5ECADB4485298904C3B06167" ma:contentTypeVersion="14" ma:contentTypeDescription="Create a new document." ma:contentTypeScope="" ma:versionID="930c7a8cde1cf7a573c21cf3459ef1ee">
  <xsd:schema xmlns:xsd="http://www.w3.org/2001/XMLSchema" xmlns:xs="http://www.w3.org/2001/XMLSchema" xmlns:p="http://schemas.microsoft.com/office/2006/metadata/properties" xmlns:ns3="cdcbbc24-cc3f-469f-b800-4c6b93d22b18" xmlns:ns4="da3d687a-66d5-413f-9f22-8fc148be0d2a" targetNamespace="http://schemas.microsoft.com/office/2006/metadata/properties" ma:root="true" ma:fieldsID="0e806cc11315e1708fd77b040f7d27de" ns3:_="" ns4:_="">
    <xsd:import namespace="cdcbbc24-cc3f-469f-b800-4c6b93d22b18"/>
    <xsd:import namespace="da3d687a-66d5-413f-9f22-8fc148be0d2a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Location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dcbbc24-cc3f-469f-b800-4c6b93d22b1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a3d687a-66d5-413f-9f22-8fc148be0d2a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9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DCFA701-515F-4ABA-87EF-5B4B6CC0A96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dcbbc24-cc3f-469f-b800-4c6b93d22b18"/>
    <ds:schemaRef ds:uri="da3d687a-66d5-413f-9f22-8fc148be0d2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B9F91B4-7AE8-4160-A3E2-8ADD76E0299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FF5D747-0206-4821-84D5-8934C3B3C3CE}">
  <ds:schemaRefs>
    <ds:schemaRef ds:uri="http://purl.org/dc/elements/1.1/"/>
    <ds:schemaRef ds:uri="http://schemas.microsoft.com/office/2006/documentManagement/types"/>
    <ds:schemaRef ds:uri="http://schemas.openxmlformats.org/package/2006/metadata/core-properties"/>
    <ds:schemaRef ds:uri="http://purl.org/dc/terms/"/>
    <ds:schemaRef ds:uri="cdcbbc24-cc3f-469f-b800-4c6b93d22b18"/>
    <ds:schemaRef ds:uri="http://purl.org/dc/dcmitype/"/>
    <ds:schemaRef ds:uri="http://schemas.microsoft.com/office/2006/metadata/properties"/>
    <ds:schemaRef ds:uri="http://schemas.microsoft.com/office/infopath/2007/PartnerControls"/>
    <ds:schemaRef ds:uri="http://www.w3.org/XML/1998/namespace"/>
    <ds:schemaRef ds:uri="da3d687a-66d5-413f-9f22-8fc148be0d2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95</TotalTime>
  <Words>199</Words>
  <Application>Microsoft Office PowerPoint</Application>
  <PresentationFormat>On-screen Show (4:3)</PresentationFormat>
  <Paragraphs>48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Matthew Troia</dc:creator>
  <cp:lastModifiedBy>Matthew Troia</cp:lastModifiedBy>
  <cp:revision>36</cp:revision>
  <dcterms:created xsi:type="dcterms:W3CDTF">2022-03-26T14:24:52Z</dcterms:created>
  <dcterms:modified xsi:type="dcterms:W3CDTF">2022-03-26T19:03:53Z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0x010100B816366C5ECADB4485298904C3B06167</vt:lpwstr>
  </property>
</Properties>
</file>